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9"/>
  </p:notesMasterIdLst>
  <p:sldIdLst>
    <p:sldId id="303" r:id="rId2"/>
    <p:sldId id="304" r:id="rId3"/>
    <p:sldId id="312" r:id="rId4"/>
    <p:sldId id="313" r:id="rId5"/>
    <p:sldId id="314" r:id="rId6"/>
    <p:sldId id="315" r:id="rId7"/>
    <p:sldId id="310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7B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324" autoAdjust="0"/>
    <p:restoredTop sz="94660"/>
  </p:normalViewPr>
  <p:slideViewPr>
    <p:cSldViewPr>
      <p:cViewPr varScale="1">
        <p:scale>
          <a:sx n="85" d="100"/>
          <a:sy n="85" d="100"/>
        </p:scale>
        <p:origin x="1002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C2C3BA-0B57-4633-A482-F450A65429FF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630082-D7D5-4ECE-9344-18BB3518E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1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2288F-E8C1-43B8-9644-F93EB0F9E2F6}" type="datetime2">
              <a:rPr lang="en-US" smtClean="0"/>
              <a:pPr/>
              <a:t>Friday, March 31, 2023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for Term Paper CSEPHD2</a:t>
            </a: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9092E-970F-473B-B7CE-73F35A1D7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FBA65-5E7F-44ED-9F30-FED7D7691396}" type="datetime2">
              <a:rPr lang="en-US" smtClean="0"/>
              <a:pPr/>
              <a:t>Friday, March 31,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for Term Paper CSEPHD2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9092E-970F-473B-B7CE-73F35A1D7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97836-86C4-40A0-A9BA-F25AF8934B25}" type="datetime2">
              <a:rPr lang="en-US" smtClean="0"/>
              <a:pPr/>
              <a:t>Friday, March 31,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for Term Paper CSEPHD2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9092E-970F-473B-B7CE-73F35A1D7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45DCE-8685-4CF5-8513-7226B356626A}" type="datetime2">
              <a:rPr lang="en-US" smtClean="0"/>
              <a:pPr/>
              <a:t>Friday, March 31,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for Term Paper CSEPHD2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9092E-970F-473B-B7CE-73F35A1D7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93932-48B6-403E-9680-8F5DC08BF189}" type="datetime2">
              <a:rPr lang="en-US" smtClean="0"/>
              <a:pPr/>
              <a:t>Friday, March 31,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for Term Paper CSEPHD2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9092E-970F-473B-B7CE-73F35A1D7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85124-F8AC-4B96-852B-F9ED5C6F42C5}" type="datetime2">
              <a:rPr lang="en-US" smtClean="0"/>
              <a:pPr/>
              <a:t>Friday, March 31,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for Term Paper CSEPHD2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9092E-970F-473B-B7CE-73F35A1D7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971BB-D656-4C77-96A2-C3EFDCB6D9ED}" type="datetime2">
              <a:rPr lang="en-US" smtClean="0"/>
              <a:pPr/>
              <a:t>Friday, March 31,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for Term Paper CSEPHD2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9092E-970F-473B-B7CE-73F35A1D7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A3019-29F2-402B-9B8E-C427F074E801}" type="datetime2">
              <a:rPr lang="en-US" smtClean="0"/>
              <a:pPr/>
              <a:t>Friday, March 31,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for Term Paper CSEPHD2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9092E-970F-473B-B7CE-73F35A1D7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9D848-375C-4E85-A18F-C184C2FFFD8F}" type="datetime2">
              <a:rPr lang="en-US" smtClean="0"/>
              <a:pPr/>
              <a:t>Friday, March 31,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for Term Paper CSEPHD2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9092E-970F-473B-B7CE-73F35A1D7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C3E60-B9C5-4E8B-93C4-31877F1023E1}" type="datetime2">
              <a:rPr lang="en-US" smtClean="0"/>
              <a:pPr/>
              <a:t>Friday, March 31,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for Term Paper CSEPHD2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9092E-970F-473B-B7CE-73F35A1D7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931F8-F855-4302-983E-D2EBE6CB4FF3}" type="datetime2">
              <a:rPr lang="en-US" smtClean="0"/>
              <a:pPr/>
              <a:t>Friday, March 31,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for Term Paper CSEPHD2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4A79092E-970F-473B-B7CE-73F35A1D78B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25000">
              <a:schemeClr val="bg2">
                <a:tint val="83000"/>
                <a:satMod val="320000"/>
              </a:schemeClr>
            </a:gs>
            <a:gs pos="100000">
              <a:schemeClr val="bg2">
                <a:shade val="15000"/>
                <a:satMod val="320000"/>
              </a:schemeClr>
            </a:gs>
          </a:gsLst>
          <a:lin ang="19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33FC7E7-AABB-465F-9240-1C82753D1355}" type="datetime2">
              <a:rPr lang="en-US" smtClean="0"/>
              <a:pPr/>
              <a:t>Friday, March 31, 2023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en-IN"/>
              <a:t>Presentation for Term Paper CSEPHD2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4A79092E-970F-473B-B7CE-73F35A1D78B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7" Type="http://schemas.openxmlformats.org/officeDocument/2006/relationships/image" Target="../media/image13.gi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38200"/>
            <a:ext cx="9144000" cy="2514600"/>
          </a:xfrm>
        </p:spPr>
        <p:txBody>
          <a:bodyPr>
            <a:normAutofit/>
          </a:bodyPr>
          <a:lstStyle/>
          <a:p>
            <a:pPr algn="ctr"/>
            <a:r>
              <a:rPr lang="en-US" sz="3600" b="1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Google Solution Challenge 2023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72" b="12272"/>
          <a:stretch/>
        </p:blipFill>
        <p:spPr>
          <a:xfrm>
            <a:off x="1295400" y="1522069"/>
            <a:ext cx="6553200" cy="2326031"/>
          </a:xfrm>
          <a:prstGeom prst="rect">
            <a:avLst/>
          </a:prstGeom>
        </p:spPr>
      </p:pic>
      <p:sp>
        <p:nvSpPr>
          <p:cNvPr id="40961" name="Rectangle 1"/>
          <p:cNvSpPr>
            <a:spLocks noChangeArrowheads="1"/>
          </p:cNvSpPr>
          <p:nvPr/>
        </p:nvSpPr>
        <p:spPr bwMode="auto">
          <a:xfrm>
            <a:off x="381000" y="4343400"/>
            <a:ext cx="81534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Problem statement : </a:t>
            </a:r>
          </a:p>
          <a:p>
            <a:endParaRPr lang="en-US" sz="2400" dirty="0"/>
          </a:p>
          <a:p>
            <a:r>
              <a:rPr lang="en-US" sz="2400" dirty="0"/>
              <a:t>Identification of meritorious students in primary education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45DCE-8685-4CF5-8513-7226B356626A}" type="datetime2">
              <a:rPr lang="en-US" smtClean="0"/>
              <a:pPr/>
              <a:t>Friday, March 31,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9092E-970F-473B-B7CE-73F35A1D78B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47332" y="5638800"/>
            <a:ext cx="8596668" cy="543059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latin typeface="+mn-lt"/>
              </a:rPr>
              <a:t>Vision :</a:t>
            </a:r>
            <a:r>
              <a:rPr lang="en-US" sz="4400" dirty="0"/>
              <a:t> </a:t>
            </a:r>
            <a:br>
              <a:rPr lang="en-US" sz="4400" dirty="0"/>
            </a:br>
            <a:r>
              <a:rPr lang="en-US" sz="3100" dirty="0">
                <a:latin typeface="Baskerville Old Face" pitchFamily="18" charset="0"/>
              </a:rPr>
              <a:t>Identification of meritorious students in primary education </a:t>
            </a:r>
            <a:br>
              <a:rPr lang="en-US" sz="3100" dirty="0"/>
            </a:br>
            <a:br>
              <a:rPr lang="en-US" sz="4400" dirty="0"/>
            </a:br>
            <a:r>
              <a:rPr lang="en-US" sz="3600" dirty="0">
                <a:latin typeface="+mn-lt"/>
              </a:rPr>
              <a:t>Mission :</a:t>
            </a:r>
            <a:br>
              <a:rPr lang="en-US" sz="3600" dirty="0">
                <a:latin typeface="+mn-lt"/>
              </a:rPr>
            </a:br>
            <a:r>
              <a:rPr lang="en-US" sz="3600" dirty="0">
                <a:latin typeface="Baskerville Old Face" pitchFamily="18" charset="0"/>
              </a:rPr>
              <a:t>To track  school drop-out, to stop child labor and to promote primary educational system by academic and non-academic way.</a:t>
            </a:r>
            <a:br>
              <a:rPr lang="en-US" sz="4400" dirty="0"/>
            </a:br>
            <a:br>
              <a:rPr lang="en-US" sz="4400" dirty="0"/>
            </a:b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r>
              <a:rPr lang="en-IN" dirty="0">
                <a:latin typeface="Aldhabi" pitchFamily="2" charset="-78"/>
                <a:cs typeface="Aldhabi" pitchFamily="2" charset="-78"/>
              </a:rPr>
              <a:t>To Stop School Drop Out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3000"/>
            <a:ext cx="8229600" cy="4389120"/>
          </a:xfrm>
        </p:spPr>
        <p:txBody>
          <a:bodyPr/>
          <a:lstStyle/>
          <a:p>
            <a:r>
              <a:rPr lang="en-IN" dirty="0"/>
              <a:t>Government needs to monitor the individual school year wise.</a:t>
            </a:r>
          </a:p>
          <a:p>
            <a:r>
              <a:rPr lang="en-IN" dirty="0"/>
              <a:t>Find out the solution to solve the problem.</a:t>
            </a:r>
          </a:p>
          <a:p>
            <a:pPr>
              <a:buNone/>
            </a:pP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9092E-970F-473B-B7CE-73F35A1D78B7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5298" name="Picture 2" descr="Image result for from school run 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0" y="3200400"/>
            <a:ext cx="2590800" cy="1295400"/>
          </a:xfrm>
          <a:prstGeom prst="rect">
            <a:avLst/>
          </a:prstGeom>
          <a:noFill/>
        </p:spPr>
      </p:pic>
      <p:pic>
        <p:nvPicPr>
          <p:cNvPr id="55300" name="Picture 4" descr="Image result for child labour + 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743200"/>
            <a:ext cx="2493817" cy="1371600"/>
          </a:xfrm>
          <a:prstGeom prst="rect">
            <a:avLst/>
          </a:prstGeom>
          <a:noFill/>
        </p:spPr>
      </p:pic>
      <p:pic>
        <p:nvPicPr>
          <p:cNvPr id="55302" name="Picture 6" descr="Image result for new school gif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4572000"/>
            <a:ext cx="2514600" cy="1885950"/>
          </a:xfrm>
          <a:prstGeom prst="rect">
            <a:avLst/>
          </a:prstGeom>
          <a:noFill/>
        </p:spPr>
      </p:pic>
      <p:pic>
        <p:nvPicPr>
          <p:cNvPr id="55304" name="Picture 8" descr="Image result for medical + gif"/>
          <p:cNvPicPr>
            <a:picLocks noChangeAspect="1" noChangeArrowheads="1" noCrop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24600" y="4572000"/>
            <a:ext cx="2209800" cy="1944624"/>
          </a:xfrm>
          <a:prstGeom prst="rect">
            <a:avLst/>
          </a:prstGeom>
          <a:noFill/>
        </p:spPr>
      </p:pic>
      <p:pic>
        <p:nvPicPr>
          <p:cNvPr id="55306" name="Picture 10" descr="Image result for question mark + gif"/>
          <p:cNvPicPr>
            <a:picLocks noChangeAspect="1" noChangeArrowheads="1" noCrop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77000" y="2743200"/>
            <a:ext cx="2193130" cy="1385887"/>
          </a:xfrm>
          <a:prstGeom prst="rect">
            <a:avLst/>
          </a:prstGeom>
          <a:noFill/>
        </p:spPr>
      </p:pic>
      <p:cxnSp>
        <p:nvCxnSpPr>
          <p:cNvPr id="13" name="Straight Arrow Connector 12"/>
          <p:cNvCxnSpPr/>
          <p:nvPr/>
        </p:nvCxnSpPr>
        <p:spPr>
          <a:xfrm rot="10800000">
            <a:off x="2819400" y="3657600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5400000">
            <a:off x="2971800" y="4572000"/>
            <a:ext cx="1524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019800" y="3657600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867400" y="4572000"/>
            <a:ext cx="2286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28600" y="4191000"/>
            <a:ext cx="2645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Financial (Child Labour)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3400" y="6488668"/>
            <a:ext cx="2090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Change The School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705600" y="6488668"/>
            <a:ext cx="153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Medical Issue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086600" y="4114800"/>
            <a:ext cx="1167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Unknown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657600" y="4572000"/>
            <a:ext cx="184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School Drop-out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8229600" cy="1143000"/>
          </a:xfrm>
        </p:spPr>
        <p:txBody>
          <a:bodyPr/>
          <a:lstStyle/>
          <a:p>
            <a:r>
              <a:rPr lang="en-IN" dirty="0"/>
              <a:t>Promote The Primary Education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Academic Way</a:t>
            </a:r>
          </a:p>
          <a:p>
            <a:pPr>
              <a:buNone/>
            </a:pPr>
            <a:endParaRPr lang="en-IN" dirty="0"/>
          </a:p>
          <a:p>
            <a:pPr>
              <a:buNone/>
            </a:pPr>
            <a:endParaRPr lang="en-IN" dirty="0"/>
          </a:p>
          <a:p>
            <a:pPr>
              <a:buNone/>
            </a:pPr>
            <a:endParaRPr lang="en-IN" dirty="0"/>
          </a:p>
          <a:p>
            <a:r>
              <a:rPr lang="en-IN" dirty="0"/>
              <a:t>Non-Academic Way.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45DCE-8685-4CF5-8513-7226B356626A}" type="datetime2">
              <a:rPr lang="en-US" smtClean="0"/>
              <a:pPr/>
              <a:t>Friday, March 31,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9092E-970F-473B-B7CE-73F35A1D78B7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 descr="downloa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2209800"/>
            <a:ext cx="2914650" cy="1571625"/>
          </a:xfrm>
          <a:prstGeom prst="rect">
            <a:avLst/>
          </a:prstGeom>
        </p:spPr>
      </p:pic>
      <p:pic>
        <p:nvPicPr>
          <p:cNvPr id="64514" name="Picture 2" descr="Image result for yoga child 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4419600"/>
            <a:ext cx="1676400" cy="1295400"/>
          </a:xfrm>
          <a:prstGeom prst="rect">
            <a:avLst/>
          </a:prstGeom>
          <a:noFill/>
        </p:spPr>
      </p:pic>
      <p:sp>
        <p:nvSpPr>
          <p:cNvPr id="64516" name="AutoShape 4" descr="Image result for child race competition 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4518" name="Picture 6" descr="Fail GIF - Find &amp; Share on GIPHY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62200" y="5334000"/>
            <a:ext cx="1966452" cy="1219200"/>
          </a:xfrm>
          <a:prstGeom prst="rect">
            <a:avLst/>
          </a:prstGeom>
          <a:noFill/>
        </p:spPr>
      </p:pic>
      <p:pic>
        <p:nvPicPr>
          <p:cNvPr id="64520" name="Picture 8" descr="Image result for child football+ 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38600" y="4038600"/>
            <a:ext cx="1905000" cy="1165225"/>
          </a:xfrm>
          <a:prstGeom prst="rect">
            <a:avLst/>
          </a:prstGeom>
          <a:noFill/>
        </p:spPr>
      </p:pic>
      <p:pic>
        <p:nvPicPr>
          <p:cNvPr id="64522" name="Picture 10" descr="Image result for indian child singing+ gi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91200" y="5410200"/>
            <a:ext cx="1922618" cy="1143000"/>
          </a:xfrm>
          <a:prstGeom prst="rect">
            <a:avLst/>
          </a:prstGeom>
          <a:noFill/>
        </p:spPr>
      </p:pic>
      <p:pic>
        <p:nvPicPr>
          <p:cNvPr id="1026" name="Picture 2" descr="Related image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777" y="3846780"/>
            <a:ext cx="1666082" cy="122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44655" y="5738884"/>
            <a:ext cx="865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 YOGA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66873" y="653680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Sports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17967" y="5276334"/>
            <a:ext cx="145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Games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33652" y="6518056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Singing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23108" y="5057348"/>
            <a:ext cx="1033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Drawing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Student </a:t>
            </a:r>
            <a:r>
              <a:rPr lang="en-US" dirty="0" err="1"/>
              <a:t>aadhar</a:t>
            </a:r>
            <a:r>
              <a:rPr lang="en-US" dirty="0"/>
              <a:t> as primary key of the student table </a:t>
            </a:r>
          </a:p>
          <a:p>
            <a:r>
              <a:rPr lang="en-US" dirty="0"/>
              <a:t>Schools will have a unique login-id after registering in the web portal</a:t>
            </a:r>
          </a:p>
          <a:p>
            <a:r>
              <a:rPr lang="en-US" dirty="0"/>
              <a:t>Sorting of year –wise data based on marks through standardization ( z-statistics)</a:t>
            </a:r>
          </a:p>
          <a:p>
            <a:r>
              <a:rPr lang="en-US" dirty="0"/>
              <a:t>Standardization can be applied for both academic and extra-curricular activities</a:t>
            </a:r>
          </a:p>
          <a:p>
            <a:r>
              <a:rPr lang="en-US" dirty="0"/>
              <a:t>Year-wise data can be regulated to generate the number of school drop-outs </a:t>
            </a:r>
          </a:p>
          <a:p>
            <a:r>
              <a:rPr lang="en-US" dirty="0"/>
              <a:t>Pi-chart is used to represent the region wise school drop-out from the state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45DCE-8685-4CF5-8513-7226B356626A}" type="datetime2">
              <a:rPr lang="en-US" smtClean="0"/>
              <a:pPr/>
              <a:t>Friday, March 31,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for Term Paper CSEPHD2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9092E-970F-473B-B7CE-73F35A1D78B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88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Add-ons: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generate the number of school drop-out and hence exercise  control on child labor , child marriage. According to the data generated , the government can implement suitable reforms.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45DCE-8685-4CF5-8513-7226B356626A}" type="datetime2">
              <a:rPr lang="en-US" smtClean="0"/>
              <a:pPr/>
              <a:t>Friday, March 31,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for Term Paper CSEPHD2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9092E-970F-473B-B7CE-73F35A1D78B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722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   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                               </a:t>
            </a:r>
            <a:r>
              <a:rPr lang="en-IN" sz="4400" dirty="0">
                <a:latin typeface="Baskerville Old Face" panose="02020602080505020303" pitchFamily="18" charset="0"/>
              </a:rPr>
              <a:t>Thank You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45DCE-8685-4CF5-8513-7226B356626A}" type="datetime2">
              <a:rPr lang="en-US" smtClean="0"/>
              <a:pPr/>
              <a:t>Friday, March 31,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9092E-970F-473B-B7CE-73F35A1D78B7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3758</TotalTime>
  <Words>235</Words>
  <Application>Microsoft Office PowerPoint</Application>
  <PresentationFormat>On-screen Show (4:3)</PresentationFormat>
  <Paragraphs>50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Aldhabi</vt:lpstr>
      <vt:lpstr>Baskerville Old Face</vt:lpstr>
      <vt:lpstr>Calibri</vt:lpstr>
      <vt:lpstr>Constantia</vt:lpstr>
      <vt:lpstr>Times New Roman</vt:lpstr>
      <vt:lpstr>Wingdings 2</vt:lpstr>
      <vt:lpstr>Flow</vt:lpstr>
      <vt:lpstr>PowerPoint Presentation</vt:lpstr>
      <vt:lpstr>Vision :  Identification of meritorious students in primary education   Mission : To track  school drop-out, to stop child labor and to promote primary educational system by academic and non-academic way.   </vt:lpstr>
      <vt:lpstr>To Stop School Drop Out </vt:lpstr>
      <vt:lpstr>Promote The Primary Education</vt:lpstr>
      <vt:lpstr>Features:</vt:lpstr>
      <vt:lpstr>Add-ons: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ACES,2014 1st International Conference on Automation, Control, Energy and Systems</dc:title>
  <dc:creator>user</dc:creator>
  <cp:lastModifiedBy>jayveer chauhan</cp:lastModifiedBy>
  <cp:revision>181</cp:revision>
  <dcterms:created xsi:type="dcterms:W3CDTF">2014-01-24T05:34:12Z</dcterms:created>
  <dcterms:modified xsi:type="dcterms:W3CDTF">2023-03-31T16:48:57Z</dcterms:modified>
</cp:coreProperties>
</file>